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3" r:id="rId3"/>
    <p:sldId id="264" r:id="rId4"/>
    <p:sldId id="265" r:id="rId5"/>
    <p:sldId id="272" r:id="rId6"/>
    <p:sldId id="262" r:id="rId7"/>
    <p:sldId id="267" r:id="rId8"/>
    <p:sldId id="268" r:id="rId9"/>
    <p:sldId id="269" r:id="rId10"/>
    <p:sldId id="270" r:id="rId11"/>
    <p:sldId id="271" r:id="rId12"/>
    <p:sldId id="273" r:id="rId13"/>
    <p:sldId id="274" r:id="rId14"/>
    <p:sldId id="275" r:id="rId15"/>
    <p:sldId id="276" r:id="rId16"/>
    <p:sldId id="277" r:id="rId17"/>
    <p:sldId id="259" r:id="rId18"/>
    <p:sldId id="260" r:id="rId19"/>
    <p:sldId id="278" r:id="rId20"/>
    <p:sldId id="25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05434-87CC-2D42-A3FF-749856419714}" type="datetimeFigureOut">
              <a:rPr lang="fr-FR" smtClean="0"/>
              <a:t>28/05/15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63729-1586-2C41-BC21-AD72366B70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527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63D1E-ED41-0449-9005-F4F8127AA223}" type="datetimeFigureOut">
              <a:rPr lang="fr-FR" smtClean="0"/>
              <a:t>28/05/15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47FD9-BB06-8042-A664-8DE92DC919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0059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45 e Congrès du groupe français des pesticides</a:t>
            </a:r>
            <a:r>
              <a:rPr lang="fr-FR" baseline="0" dirty="0" smtClean="0"/>
              <a:t>, Versailles, 27-29 mai 2015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47FD9-BB06-8042-A664-8DE92DC9198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89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1B6841-2924-0F4B-87B6-345CD1E96B7C}" type="datetime1">
              <a:rPr lang="fr-FR" smtClean="0"/>
              <a:t>28/05/15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E2F6-FB25-0A41-9DCE-71AE19C12594}" type="datetime1">
              <a:rPr lang="fr-FR" smtClean="0"/>
              <a:t>28/05/15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735C-E8F1-314F-B303-EEC1A45F88CE}" type="datetime1">
              <a:rPr lang="fr-FR" smtClean="0"/>
              <a:t>28/05/15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2650-AF32-BC4D-A628-3CA41CED3F5A}" type="datetime1">
              <a:rPr lang="fr-FR" smtClean="0"/>
              <a:t>28/05/15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EB5A-19BB-E548-A2DF-96B3BF47D740}" type="datetime1">
              <a:rPr lang="fr-FR" smtClean="0"/>
              <a:t>28/05/15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00D1-985E-E143-ABA5-C92F3361F412}" type="datetime1">
              <a:rPr lang="fr-FR" smtClean="0"/>
              <a:t>28/05/15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F4E1A1-6137-4047-B1A0-BD4FFA58E1E5}" type="datetime1">
              <a:rPr lang="fr-FR" smtClean="0"/>
              <a:t>28/05/15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D96E-F21F-E54C-9167-16AF59F1A225}" type="datetime1">
              <a:rPr lang="fr-FR" smtClean="0"/>
              <a:t>28/05/15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F1F8-736D-9644-A250-022FB9D36399}" type="datetime1">
              <a:rPr lang="fr-FR" smtClean="0"/>
              <a:t>28/05/15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0C2BE-320A-3B49-AFB5-C0BD91BAD40B}" type="datetime1">
              <a:rPr lang="fr-FR" smtClean="0"/>
              <a:t>28/05/15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6B4B-F059-EF4F-8D99-F3A4FF2532B8}" type="datetime1">
              <a:rPr lang="fr-FR" smtClean="0"/>
              <a:t>28/05/15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1644-72F7-5C45-86A2-3A7E2684B702}" type="datetime1">
              <a:rPr lang="fr-FR" smtClean="0"/>
              <a:t>28/05/15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2FCD-BE45-D94C-93AB-00CB198FF33E}" type="datetime1">
              <a:rPr lang="fr-FR" smtClean="0"/>
              <a:t>28/05/15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813A389B-04B0-C84A-96AD-2833582D68F5}" type="datetime1">
              <a:rPr lang="fr-FR" smtClean="0"/>
              <a:t>28/05/15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70304" y="1362365"/>
            <a:ext cx="5530610" cy="2655453"/>
          </a:xfrm>
        </p:spPr>
        <p:txBody>
          <a:bodyPr/>
          <a:lstStyle/>
          <a:p>
            <a:r>
              <a:rPr lang="fr-FR" dirty="0" smtClean="0"/>
              <a:t>Quelles réponses du droit aux risques des pesticides ?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Alexandra Langlais chargée de recherche CNRS Institut Ouest droit et Europe, Faculté de droit de Rennes</a:t>
            </a:r>
          </a:p>
          <a:p>
            <a:r>
              <a:rPr lang="fr-FR" dirty="0" err="1" smtClean="0"/>
              <a:t>Alexandra.langlais@wanadoo.fr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340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>
                <a:solidFill>
                  <a:srgbClr val="0000FF"/>
                </a:solidFill>
              </a:rPr>
              <a:t>Définition préparation naturelle peu préoccupante (art. L. 253-1 C. </a:t>
            </a:r>
            <a:r>
              <a:rPr lang="fr-FR" sz="2800" dirty="0" err="1" smtClean="0">
                <a:solidFill>
                  <a:srgbClr val="0000FF"/>
                </a:solidFill>
              </a:rPr>
              <a:t>rur</a:t>
            </a:r>
            <a:r>
              <a:rPr lang="fr-FR" sz="2800" dirty="0" smtClean="0">
                <a:solidFill>
                  <a:srgbClr val="0000FF"/>
                </a:solidFill>
              </a:rPr>
              <a:t>.)</a:t>
            </a:r>
            <a:endParaRPr lang="fr-FR" sz="2800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Une </a:t>
            </a:r>
            <a:r>
              <a:rPr lang="fr-FR" dirty="0" err="1"/>
              <a:t>préparation</a:t>
            </a:r>
            <a:r>
              <a:rPr lang="fr-FR" dirty="0"/>
              <a:t> naturelle peu </a:t>
            </a:r>
            <a:r>
              <a:rPr lang="fr-FR" dirty="0" err="1"/>
              <a:t>préoccupante</a:t>
            </a:r>
            <a:r>
              <a:rPr lang="fr-FR" dirty="0"/>
              <a:t> est </a:t>
            </a:r>
            <a:r>
              <a:rPr lang="fr-FR" dirty="0" err="1"/>
              <a:t>composée</a:t>
            </a:r>
            <a:r>
              <a:rPr lang="fr-FR" dirty="0"/>
              <a:t> exclusivement </a:t>
            </a:r>
            <a:endParaRPr lang="fr-FR" dirty="0" smtClean="0"/>
          </a:p>
          <a:p>
            <a:pPr marL="0" indent="0" algn="just">
              <a:buNone/>
            </a:pPr>
            <a:r>
              <a:rPr lang="fr-FR" b="1" dirty="0" smtClean="0"/>
              <a:t>soit </a:t>
            </a:r>
            <a:r>
              <a:rPr lang="fr-FR" b="1" dirty="0"/>
              <a:t>de substances de base</a:t>
            </a:r>
            <a:r>
              <a:rPr lang="fr-FR" dirty="0"/>
              <a:t>, au sens de l'article 23 du </a:t>
            </a:r>
            <a:r>
              <a:rPr lang="fr-FR" dirty="0" err="1"/>
              <a:t>règlement</a:t>
            </a:r>
            <a:r>
              <a:rPr lang="fr-FR" dirty="0"/>
              <a:t> (CE) n° 1107/2009 du Parlement </a:t>
            </a:r>
            <a:r>
              <a:rPr lang="fr-FR" dirty="0" err="1"/>
              <a:t>européen</a:t>
            </a:r>
            <a:r>
              <a:rPr lang="fr-FR" dirty="0"/>
              <a:t> et du Conseil, du 21 octobre 2009, concernant la mise sur le marché des produits phytopharmaceutiques et abrogeant les directives 79/117/ CEE et 91/414/ CEE du Conseil, </a:t>
            </a:r>
            <a:endParaRPr lang="fr-FR" dirty="0" smtClean="0"/>
          </a:p>
          <a:p>
            <a:pPr marL="0" indent="0" algn="just">
              <a:buNone/>
            </a:pPr>
            <a:r>
              <a:rPr lang="fr-FR" b="1" dirty="0" smtClean="0"/>
              <a:t>soit </a:t>
            </a:r>
            <a:r>
              <a:rPr lang="fr-FR" b="1" dirty="0"/>
              <a:t>de substances naturelles à usage </a:t>
            </a:r>
            <a:r>
              <a:rPr lang="fr-FR" b="1" dirty="0" err="1"/>
              <a:t>biostimulant</a:t>
            </a:r>
            <a:r>
              <a:rPr lang="fr-FR" dirty="0"/>
              <a:t>. Elle est obtenue par un </a:t>
            </a:r>
            <a:r>
              <a:rPr lang="fr-FR" dirty="0" err="1"/>
              <a:t>procéde</a:t>
            </a:r>
            <a:r>
              <a:rPr lang="fr-FR" dirty="0"/>
              <a:t>́ accessible à tout utilisateur final. Les substances naturelles à usage </a:t>
            </a:r>
            <a:r>
              <a:rPr lang="fr-FR" dirty="0" err="1"/>
              <a:t>biostimulant</a:t>
            </a:r>
            <a:r>
              <a:rPr lang="fr-FR" dirty="0"/>
              <a:t> sont </a:t>
            </a:r>
            <a:r>
              <a:rPr lang="fr-FR" dirty="0" err="1"/>
              <a:t>autorisées</a:t>
            </a:r>
            <a:r>
              <a:rPr lang="fr-FR" dirty="0"/>
              <a:t> selon une </a:t>
            </a:r>
            <a:r>
              <a:rPr lang="fr-FR" dirty="0" err="1"/>
              <a:t>procédure</a:t>
            </a:r>
            <a:r>
              <a:rPr lang="fr-FR" dirty="0"/>
              <a:t> </a:t>
            </a:r>
            <a:r>
              <a:rPr lang="fr-FR" dirty="0" err="1"/>
              <a:t>fixée</a:t>
            </a:r>
            <a:r>
              <a:rPr lang="fr-FR" dirty="0"/>
              <a:t> par voie </a:t>
            </a:r>
            <a:r>
              <a:rPr lang="fr-FR" dirty="0" err="1"/>
              <a:t>réglementaire</a:t>
            </a:r>
            <a:r>
              <a:rPr lang="fr-FR" dirty="0"/>
              <a:t>.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473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>
                <a:solidFill>
                  <a:srgbClr val="0000FF"/>
                </a:solidFill>
              </a:rPr>
              <a:t>Définition produits de </a:t>
            </a:r>
            <a:r>
              <a:rPr lang="fr-FR" sz="2800" dirty="0" err="1" smtClean="0">
                <a:solidFill>
                  <a:srgbClr val="0000FF"/>
                </a:solidFill>
              </a:rPr>
              <a:t>biocontr</a:t>
            </a:r>
            <a:r>
              <a:rPr lang="fr-FR" sz="2800" dirty="0" err="1" smtClean="0">
                <a:solidFill>
                  <a:srgbClr val="0000FF"/>
                </a:solidFill>
              </a:rPr>
              <a:t>ôle</a:t>
            </a:r>
            <a:r>
              <a:rPr lang="fr-FR" sz="2800" dirty="0" smtClean="0">
                <a:solidFill>
                  <a:srgbClr val="0000FF"/>
                </a:solidFill>
              </a:rPr>
              <a:t> (loi d’avenir agricole)- art. L. 253-6 C. </a:t>
            </a:r>
            <a:r>
              <a:rPr lang="fr-FR" sz="2800" dirty="0" err="1" smtClean="0">
                <a:solidFill>
                  <a:srgbClr val="0000FF"/>
                </a:solidFill>
              </a:rPr>
              <a:t>rur</a:t>
            </a:r>
            <a:r>
              <a:rPr lang="fr-FR" sz="2800" dirty="0" smtClean="0">
                <a:solidFill>
                  <a:srgbClr val="0000FF"/>
                </a:solidFill>
              </a:rPr>
              <a:t>.)</a:t>
            </a:r>
            <a:endParaRPr lang="fr-FR" sz="2800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dirty="0"/>
              <a:t>Le plan </a:t>
            </a:r>
            <a:r>
              <a:rPr lang="fr-FR" dirty="0" err="1"/>
              <a:t>prévoit</a:t>
            </a:r>
            <a:r>
              <a:rPr lang="fr-FR" dirty="0"/>
              <a:t> des mesures tendant au </a:t>
            </a:r>
            <a:r>
              <a:rPr lang="fr-FR" dirty="0" err="1"/>
              <a:t>développement</a:t>
            </a:r>
            <a:r>
              <a:rPr lang="fr-FR" dirty="0"/>
              <a:t> des produits de </a:t>
            </a:r>
            <a:r>
              <a:rPr lang="fr-FR" dirty="0" err="1"/>
              <a:t>biocontrôle</a:t>
            </a:r>
            <a:r>
              <a:rPr lang="fr-FR" dirty="0"/>
              <a:t>, qui sont des agents et produits utilisant des </a:t>
            </a:r>
            <a:r>
              <a:rPr lang="fr-FR" dirty="0" err="1"/>
              <a:t>mécanismes</a:t>
            </a:r>
            <a:r>
              <a:rPr lang="fr-FR" dirty="0"/>
              <a:t> naturels dans le cadre de la lutte </a:t>
            </a:r>
            <a:r>
              <a:rPr lang="fr-FR" dirty="0" err="1"/>
              <a:t>intégrée</a:t>
            </a:r>
            <a:r>
              <a:rPr lang="fr-FR" dirty="0"/>
              <a:t> contre les ennemis des cultures . Ils comprennent en particulier : </a:t>
            </a:r>
            <a:endParaRPr lang="fr-FR" dirty="0"/>
          </a:p>
          <a:p>
            <a:r>
              <a:rPr lang="fr-FR" dirty="0"/>
              <a:t>1° Les </a:t>
            </a:r>
            <a:r>
              <a:rPr lang="fr-FR" dirty="0" err="1"/>
              <a:t>macro-organismes</a:t>
            </a:r>
            <a:r>
              <a:rPr lang="fr-FR" dirty="0"/>
              <a:t> ; </a:t>
            </a:r>
            <a:endParaRPr lang="fr-FR" dirty="0"/>
          </a:p>
          <a:p>
            <a:pPr algn="just"/>
            <a:r>
              <a:rPr lang="fr-FR" dirty="0"/>
              <a:t>2° Les produits phytopharmaceutiques comprenant des micro-organismes, des </a:t>
            </a:r>
            <a:r>
              <a:rPr lang="fr-FR" dirty="0" err="1"/>
              <a:t>médiateurs</a:t>
            </a:r>
            <a:r>
              <a:rPr lang="fr-FR" dirty="0"/>
              <a:t> chimiques comme les </a:t>
            </a:r>
            <a:r>
              <a:rPr lang="fr-FR" dirty="0" err="1"/>
              <a:t>phéromones</a:t>
            </a:r>
            <a:r>
              <a:rPr lang="fr-FR" dirty="0"/>
              <a:t> et les </a:t>
            </a:r>
            <a:r>
              <a:rPr lang="fr-FR" dirty="0" err="1"/>
              <a:t>kairomones</a:t>
            </a:r>
            <a:r>
              <a:rPr lang="fr-FR" dirty="0"/>
              <a:t> et des substances naturelles d'origine </a:t>
            </a:r>
            <a:r>
              <a:rPr lang="fr-FR" dirty="0" err="1"/>
              <a:t>végétale</a:t>
            </a:r>
            <a:r>
              <a:rPr lang="fr-FR" dirty="0"/>
              <a:t>, animale ou </a:t>
            </a:r>
            <a:r>
              <a:rPr lang="fr-FR" dirty="0" err="1"/>
              <a:t>minérale</a:t>
            </a:r>
            <a:r>
              <a:rPr lang="fr-FR" dirty="0"/>
              <a:t>.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6086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2162" y="1253366"/>
            <a:ext cx="7570787" cy="198916"/>
          </a:xfrm>
        </p:spPr>
        <p:txBody>
          <a:bodyPr/>
          <a:lstStyle/>
          <a:p>
            <a:r>
              <a:rPr lang="fr-FR" sz="2400" i="1" dirty="0">
                <a:solidFill>
                  <a:srgbClr val="0000FF"/>
                </a:solidFill>
              </a:rPr>
              <a:t>R</a:t>
            </a:r>
            <a:r>
              <a:rPr lang="fr-FR" sz="2400" i="1" dirty="0" smtClean="0">
                <a:solidFill>
                  <a:srgbClr val="0000FF"/>
                </a:solidFill>
              </a:rPr>
              <a:t>éalité </a:t>
            </a:r>
            <a:r>
              <a:rPr lang="fr-FR" sz="2400" i="1" dirty="0">
                <a:solidFill>
                  <a:srgbClr val="0000FF"/>
                </a:solidFill>
              </a:rPr>
              <a:t>de cette prise en compte juridique renforcée </a:t>
            </a:r>
            <a:r>
              <a:rPr lang="fr-FR" sz="2400" i="1" dirty="0" smtClean="0">
                <a:solidFill>
                  <a:srgbClr val="0000FF"/>
                </a:solidFill>
              </a:rPr>
              <a:t>?   </a:t>
            </a:r>
            <a:r>
              <a:rPr lang="fr-FR" sz="2400" dirty="0">
                <a:solidFill>
                  <a:srgbClr val="0000FF"/>
                </a:solidFill>
              </a:rPr>
              <a:t/>
            </a:r>
            <a:br>
              <a:rPr lang="fr-FR" sz="2400" dirty="0">
                <a:solidFill>
                  <a:srgbClr val="0000FF"/>
                </a:solidFill>
              </a:rPr>
            </a:br>
            <a:endParaRPr lang="fr-FR" sz="2400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-	 la finalité des PP/ efficacité et la place pour les substances moins risquées. (rappel définition produits phyto) : </a:t>
            </a:r>
            <a:r>
              <a:rPr lang="en-GB" b="1" dirty="0"/>
              <a:t>les substances de base </a:t>
            </a:r>
            <a:r>
              <a:rPr lang="en-GB" b="1" dirty="0" smtClean="0"/>
              <a:t>; </a:t>
            </a:r>
            <a:r>
              <a:rPr lang="en-GB" b="1" dirty="0"/>
              <a:t>les substances </a:t>
            </a:r>
            <a:r>
              <a:rPr lang="en-GB" b="1" dirty="0" err="1"/>
              <a:t>à</a:t>
            </a:r>
            <a:r>
              <a:rPr lang="en-GB" b="1" dirty="0"/>
              <a:t> </a:t>
            </a:r>
            <a:r>
              <a:rPr lang="en-GB" b="1" dirty="0" err="1"/>
              <a:t>faible</a:t>
            </a:r>
            <a:r>
              <a:rPr lang="en-GB" b="1" dirty="0"/>
              <a:t> </a:t>
            </a:r>
            <a:r>
              <a:rPr lang="en-GB" b="1" dirty="0" err="1" smtClean="0"/>
              <a:t>risque</a:t>
            </a:r>
            <a:r>
              <a:rPr lang="en-GB" b="1" dirty="0" smtClean="0"/>
              <a:t>….</a:t>
            </a:r>
          </a:p>
          <a:p>
            <a:r>
              <a:rPr lang="en-GB" b="1" dirty="0" smtClean="0"/>
              <a:t>- 	</a:t>
            </a:r>
            <a:r>
              <a:rPr lang="en-GB" b="1" dirty="0" err="1" smtClean="0"/>
              <a:t>l’évaluation</a:t>
            </a:r>
            <a:r>
              <a:rPr lang="en-GB" b="1" dirty="0" smtClean="0"/>
              <a:t> de la </a:t>
            </a:r>
            <a:r>
              <a:rPr lang="en-GB" b="1" dirty="0" err="1" smtClean="0"/>
              <a:t>dangerosité</a:t>
            </a:r>
            <a:r>
              <a:rPr lang="en-GB" b="1" dirty="0" smtClean="0"/>
              <a:t> / certitudes et </a:t>
            </a:r>
            <a:r>
              <a:rPr lang="en-GB" b="1" dirty="0" err="1" smtClean="0"/>
              <a:t>incertitudes</a:t>
            </a:r>
            <a:r>
              <a:rPr lang="en-GB" b="1" dirty="0" smtClean="0"/>
              <a:t> </a:t>
            </a:r>
            <a:r>
              <a:rPr lang="en-GB" b="1" dirty="0" err="1" smtClean="0"/>
              <a:t>scientifiques</a:t>
            </a:r>
            <a:r>
              <a:rPr lang="en-GB" b="1" dirty="0" smtClean="0"/>
              <a:t> ex : les </a:t>
            </a:r>
            <a:r>
              <a:rPr lang="en-GB" b="1" dirty="0" err="1" smtClean="0"/>
              <a:t>perturbateurs</a:t>
            </a:r>
            <a:r>
              <a:rPr lang="en-GB" b="1" dirty="0" smtClean="0"/>
              <a:t> </a:t>
            </a:r>
            <a:r>
              <a:rPr lang="en-GB" b="1" dirty="0" err="1" smtClean="0"/>
              <a:t>endocriniens</a:t>
            </a:r>
            <a:r>
              <a:rPr lang="en-GB" b="1" dirty="0" smtClean="0"/>
              <a:t>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414241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 smtClean="0">
                <a:solidFill>
                  <a:srgbClr val="0000FF"/>
                </a:solidFill>
              </a:rPr>
              <a:t>II-</a:t>
            </a:r>
            <a:r>
              <a:rPr lang="en-GB" sz="4400" dirty="0">
                <a:solidFill>
                  <a:srgbClr val="0000FF"/>
                </a:solidFill>
              </a:rPr>
              <a:t>La </a:t>
            </a:r>
            <a:r>
              <a:rPr lang="en-GB" sz="4400" dirty="0" err="1">
                <a:solidFill>
                  <a:srgbClr val="0000FF"/>
                </a:solidFill>
              </a:rPr>
              <a:t>réponse</a:t>
            </a:r>
            <a:r>
              <a:rPr lang="en-GB" sz="4400" dirty="0">
                <a:solidFill>
                  <a:srgbClr val="0000FF"/>
                </a:solidFill>
              </a:rPr>
              <a:t> du </a:t>
            </a:r>
            <a:r>
              <a:rPr lang="en-GB" sz="4400" dirty="0" err="1">
                <a:solidFill>
                  <a:srgbClr val="0000FF"/>
                </a:solidFill>
              </a:rPr>
              <a:t>droit</a:t>
            </a:r>
            <a:r>
              <a:rPr lang="en-GB" sz="4400" dirty="0">
                <a:solidFill>
                  <a:srgbClr val="0000FF"/>
                </a:solidFill>
              </a:rPr>
              <a:t> </a:t>
            </a:r>
            <a:r>
              <a:rPr lang="en-GB" sz="4400" dirty="0" err="1">
                <a:solidFill>
                  <a:srgbClr val="0000FF"/>
                </a:solidFill>
              </a:rPr>
              <a:t>lors</a:t>
            </a:r>
            <a:r>
              <a:rPr lang="en-GB" sz="4400" dirty="0">
                <a:solidFill>
                  <a:srgbClr val="0000FF"/>
                </a:solidFill>
              </a:rPr>
              <a:t> de </a:t>
            </a:r>
            <a:r>
              <a:rPr lang="en-GB" sz="4400" dirty="0" err="1">
                <a:solidFill>
                  <a:srgbClr val="0000FF"/>
                </a:solidFill>
              </a:rPr>
              <a:t>l’</a:t>
            </a:r>
            <a:r>
              <a:rPr lang="en-GB" sz="4400" b="1" dirty="0" err="1">
                <a:solidFill>
                  <a:srgbClr val="0000FF"/>
                </a:solidFill>
              </a:rPr>
              <a:t>utilisatio</a:t>
            </a:r>
            <a:r>
              <a:rPr lang="en-GB" sz="4400" dirty="0" err="1">
                <a:solidFill>
                  <a:srgbClr val="0000FF"/>
                </a:solidFill>
              </a:rPr>
              <a:t>n</a:t>
            </a:r>
            <a:r>
              <a:rPr lang="en-GB" sz="4400" dirty="0">
                <a:solidFill>
                  <a:srgbClr val="0000FF"/>
                </a:solidFill>
              </a:rPr>
              <a:t> des pesticides. </a:t>
            </a:r>
            <a:endParaRPr lang="fr-FR" sz="4400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L’utilisation et le règlement de  2009 – par exemple les conditions d’utilisation des PP, la traçabilité des PP. </a:t>
            </a:r>
          </a:p>
          <a:p>
            <a:pPr algn="just"/>
            <a:r>
              <a:rPr lang="fr-FR" dirty="0" smtClean="0"/>
              <a:t>L’utilisation et la directive de </a:t>
            </a:r>
            <a:r>
              <a:rPr lang="fr-FR" dirty="0" smtClean="0">
                <a:solidFill>
                  <a:schemeClr val="tx1"/>
                </a:solidFill>
              </a:rPr>
              <a:t>2009 </a:t>
            </a:r>
            <a:r>
              <a:rPr lang="en-GB" dirty="0" err="1">
                <a:solidFill>
                  <a:schemeClr val="tx1"/>
                </a:solidFill>
              </a:rPr>
              <a:t>instaurant</a:t>
            </a:r>
            <a:r>
              <a:rPr lang="en-GB" dirty="0">
                <a:solidFill>
                  <a:schemeClr val="tx1"/>
                </a:solidFill>
              </a:rPr>
              <a:t> un cadre </a:t>
            </a:r>
            <a:r>
              <a:rPr lang="en-GB" dirty="0" err="1" smtClean="0">
                <a:solidFill>
                  <a:schemeClr val="tx1"/>
                </a:solidFill>
              </a:rPr>
              <a:t>d’action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communautaire</a:t>
            </a:r>
            <a:r>
              <a:rPr lang="en-GB" dirty="0">
                <a:solidFill>
                  <a:schemeClr val="tx1"/>
                </a:solidFill>
              </a:rPr>
              <a:t> pour </a:t>
            </a:r>
            <a:r>
              <a:rPr lang="en-GB" dirty="0" err="1">
                <a:solidFill>
                  <a:schemeClr val="tx1"/>
                </a:solidFill>
              </a:rPr>
              <a:t>parvenir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à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une</a:t>
            </a:r>
            <a:r>
              <a:rPr lang="en-GB" dirty="0">
                <a:solidFill>
                  <a:schemeClr val="tx1"/>
                </a:solidFill>
              </a:rPr>
              <a:t> utilisation des pesticides compatible avec le </a:t>
            </a:r>
            <a:r>
              <a:rPr lang="en-GB" dirty="0" err="1">
                <a:solidFill>
                  <a:schemeClr val="tx1"/>
                </a:solidFill>
              </a:rPr>
              <a:t>développement</a:t>
            </a:r>
            <a:r>
              <a:rPr lang="en-GB" dirty="0">
                <a:solidFill>
                  <a:schemeClr val="tx1"/>
                </a:solidFill>
              </a:rPr>
              <a:t> durable</a:t>
            </a:r>
            <a:r>
              <a:rPr lang="fr-FR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8641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b="1" dirty="0" smtClean="0">
                <a:solidFill>
                  <a:srgbClr val="0000FF"/>
                </a:solidFill>
              </a:rPr>
              <a:t>Une </a:t>
            </a:r>
            <a:r>
              <a:rPr lang="fr-FR" b="1" dirty="0" smtClean="0">
                <a:solidFill>
                  <a:srgbClr val="0000FF"/>
                </a:solidFill>
              </a:rPr>
              <a:t>mise en œuvre prévue par des plans nationaux </a:t>
            </a:r>
            <a:r>
              <a:rPr lang="fr-FR" dirty="0" smtClean="0">
                <a:solidFill>
                  <a:srgbClr val="0000FF"/>
                </a:solidFill>
              </a:rPr>
              <a:t>: </a:t>
            </a:r>
            <a:r>
              <a:rPr lang="fr-FR" dirty="0" smtClean="0"/>
              <a:t>objectifs quantitatifs, qualitatifs et des méthodes et techniques en </a:t>
            </a:r>
            <a:r>
              <a:rPr lang="fr-FR" dirty="0"/>
              <a:t>vue de réduire les risques et les effets de l’utilisation des pesticides sur la santé humaine et l’environnement </a:t>
            </a:r>
            <a:r>
              <a:rPr lang="fr-FR" dirty="0" smtClean="0"/>
              <a:t>ainsi que la dépendance quant à l’utilisation de pesticides</a:t>
            </a:r>
            <a:endParaRPr lang="fr-FR" dirty="0">
              <a:solidFill>
                <a:srgbClr val="0000FF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974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b="1" dirty="0" smtClean="0">
                <a:solidFill>
                  <a:srgbClr val="0000FF"/>
                </a:solidFill>
              </a:rPr>
              <a:t>Une mise en perspective de zones sensibles aux pesticides et des conditions d’utilisation de ces derniers</a:t>
            </a:r>
            <a:r>
              <a:rPr lang="fr-FR" dirty="0" smtClean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fr-FR" dirty="0" smtClean="0"/>
              <a:t>-</a:t>
            </a:r>
            <a:r>
              <a:rPr lang="fr-FR" dirty="0"/>
              <a:t>Le </a:t>
            </a:r>
            <a:r>
              <a:rPr lang="fr-FR" b="1" dirty="0"/>
              <a:t>milieu aquatique </a:t>
            </a:r>
            <a:r>
              <a:rPr lang="fr-FR" dirty="0"/>
              <a:t>est </a:t>
            </a:r>
            <a:r>
              <a:rPr lang="fr-FR" dirty="0" err="1"/>
              <a:t>particulièrement</a:t>
            </a:r>
            <a:r>
              <a:rPr lang="fr-FR" dirty="0"/>
              <a:t> sensible aux pesticides. </a:t>
            </a:r>
            <a:r>
              <a:rPr lang="fr-FR" dirty="0" smtClean="0"/>
              <a:t>Des mesures appropriées sont envisagées  : zones tampons, zones de sauvegarde, plantations de haies le long des cours d’eau. </a:t>
            </a:r>
          </a:p>
          <a:p>
            <a:pPr lvl="1"/>
            <a:r>
              <a:rPr lang="fr-FR" dirty="0" smtClean="0"/>
              <a:t>Des zones de biodiversité telles que </a:t>
            </a:r>
            <a:r>
              <a:rPr lang="fr-FR" dirty="0" err="1" smtClean="0"/>
              <a:t>natura</a:t>
            </a:r>
            <a:r>
              <a:rPr lang="fr-FR" dirty="0" smtClean="0"/>
              <a:t>. </a:t>
            </a:r>
          </a:p>
          <a:p>
            <a:pPr lvl="1"/>
            <a:r>
              <a:rPr lang="fr-FR" dirty="0" smtClean="0"/>
              <a:t>Des zones d’exposition : jardins publics, terrains de jeux pour enfants…..</a:t>
            </a:r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6395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500" y="274638"/>
            <a:ext cx="8001000" cy="5745162"/>
          </a:xfrm>
        </p:spPr>
        <p:txBody>
          <a:bodyPr>
            <a:normAutofit fontScale="85000" lnSpcReduction="10000"/>
          </a:bodyPr>
          <a:lstStyle/>
          <a:p>
            <a:r>
              <a:rPr lang="fr-FR" b="1" dirty="0" smtClean="0">
                <a:solidFill>
                  <a:srgbClr val="0000FF"/>
                </a:solidFill>
              </a:rPr>
              <a:t>Une mise en perspective d’activités liées aux pesticides et le besoin de mesures associées pour limiter le risque d’exposition </a:t>
            </a:r>
            <a:r>
              <a:rPr lang="fr-FR" dirty="0" smtClean="0">
                <a:solidFill>
                  <a:srgbClr val="0000FF"/>
                </a:solidFill>
              </a:rPr>
              <a:t>:</a:t>
            </a:r>
          </a:p>
          <a:p>
            <a:pPr marL="0" indent="0">
              <a:buNone/>
            </a:pPr>
            <a:r>
              <a:rPr lang="fr-FR" dirty="0"/>
              <a:t>La manipulation des pesticides, notamment leur stockage, leur dilution et leur </a:t>
            </a:r>
            <a:r>
              <a:rPr lang="fr-FR" dirty="0" err="1"/>
              <a:t>mélange</a:t>
            </a:r>
            <a:r>
              <a:rPr lang="fr-FR" dirty="0" smtClean="0"/>
              <a:t>,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/>
              <a:t>le nettoyage du </a:t>
            </a:r>
            <a:r>
              <a:rPr lang="fr-FR" dirty="0" err="1"/>
              <a:t>matériel</a:t>
            </a:r>
            <a:r>
              <a:rPr lang="fr-FR" dirty="0"/>
              <a:t> d’application des pesticides </a:t>
            </a:r>
            <a:r>
              <a:rPr lang="fr-FR" dirty="0" err="1"/>
              <a:t>après</a:t>
            </a:r>
            <a:r>
              <a:rPr lang="fr-FR" dirty="0"/>
              <a:t> utilisation,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la </a:t>
            </a:r>
            <a:r>
              <a:rPr lang="fr-FR" dirty="0" err="1" smtClean="0"/>
              <a:t>récupération</a:t>
            </a:r>
            <a:r>
              <a:rPr lang="fr-FR" dirty="0" smtClean="0"/>
              <a:t> </a:t>
            </a:r>
            <a:r>
              <a:rPr lang="fr-FR" dirty="0"/>
              <a:t>et l’</a:t>
            </a:r>
            <a:r>
              <a:rPr lang="fr-FR" dirty="0" err="1"/>
              <a:t>élimination</a:t>
            </a:r>
            <a:r>
              <a:rPr lang="fr-FR" dirty="0"/>
              <a:t> des </a:t>
            </a:r>
            <a:r>
              <a:rPr lang="fr-FR" dirty="0" err="1"/>
              <a:t>mélanges</a:t>
            </a:r>
            <a:r>
              <a:rPr lang="fr-FR" dirty="0"/>
              <a:t> restant dans les cuves, les emballages vides et les restes de </a:t>
            </a:r>
            <a:r>
              <a:rPr lang="fr-FR" dirty="0" smtClean="0"/>
              <a:t>pesticides.</a:t>
            </a:r>
          </a:p>
          <a:p>
            <a:pPr marL="0" indent="0">
              <a:buNone/>
            </a:pPr>
            <a:r>
              <a:rPr lang="fr-FR" dirty="0" smtClean="0"/>
              <a:t>-	</a:t>
            </a:r>
            <a:r>
              <a:rPr lang="fr-FR" b="1" dirty="0" smtClean="0">
                <a:solidFill>
                  <a:srgbClr val="0000FF"/>
                </a:solidFill>
              </a:rPr>
              <a:t>Mesures relatives à la formation, la vente, l’information et la sensibilisation </a:t>
            </a:r>
            <a:r>
              <a:rPr lang="fr-FR" dirty="0" smtClean="0"/>
              <a:t>: santé, environnement et sécurité à l’égard de l’utilisation des pesticides. Mise en place de certificats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2306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>
                <a:solidFill>
                  <a:srgbClr val="0000FF"/>
                </a:solidFill>
              </a:rPr>
              <a:t>Une période charnière : Définitions méthodes alternatives </a:t>
            </a:r>
            <a:endParaRPr lang="fr-FR" sz="2800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792162" y="2038808"/>
            <a:ext cx="782968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Article 3-6 de la directive </a:t>
            </a:r>
            <a:r>
              <a:rPr lang="fr-FR" b="1" dirty="0"/>
              <a:t>instaurant un cadre d’action communautaire pour parvenir à une utilisation des pesticides compatible avec le </a:t>
            </a:r>
            <a:r>
              <a:rPr lang="fr-FR" b="1" dirty="0" err="1"/>
              <a:t>développement</a:t>
            </a:r>
            <a:r>
              <a:rPr lang="fr-FR" b="1" dirty="0"/>
              <a:t> durab</a:t>
            </a:r>
            <a:r>
              <a:rPr lang="fr-FR" b="1" dirty="0">
                <a:solidFill>
                  <a:srgbClr val="000000"/>
                </a:solidFill>
              </a:rPr>
              <a:t>le</a:t>
            </a:r>
            <a:r>
              <a:rPr lang="fr-FR" dirty="0"/>
              <a:t> : </a:t>
            </a:r>
          </a:p>
          <a:p>
            <a:pPr algn="just"/>
            <a:r>
              <a:rPr lang="fr-FR" dirty="0"/>
              <a:t>: </a:t>
            </a:r>
            <a:r>
              <a:rPr lang="fr-FR" b="1" dirty="0">
                <a:solidFill>
                  <a:srgbClr val="FF0000"/>
                </a:solidFill>
              </a:rPr>
              <a:t>«lutte intégrée contre les ennemis des cultures</a:t>
            </a:r>
            <a:r>
              <a:rPr lang="fr-FR" dirty="0"/>
              <a:t>», la prise en considération attentive </a:t>
            </a:r>
            <a:r>
              <a:rPr lang="fr-FR" b="1" dirty="0"/>
              <a:t>de toutes les méthodes de </a:t>
            </a:r>
            <a:r>
              <a:rPr lang="fr-FR" b="1" dirty="0" smtClean="0"/>
              <a:t>protection</a:t>
            </a:r>
            <a:r>
              <a:rPr lang="fr-FR" dirty="0" smtClean="0"/>
              <a:t> </a:t>
            </a:r>
            <a:r>
              <a:rPr lang="fr-FR" dirty="0"/>
              <a:t>des plantes </a:t>
            </a:r>
            <a:r>
              <a:rPr lang="fr-FR" b="1" dirty="0"/>
              <a:t>disponibles</a:t>
            </a:r>
            <a:r>
              <a:rPr lang="fr-FR" dirty="0"/>
              <a:t> et, par conséquent, l’intégration des mesures appropriées qui découragent le développement des populations d’organismes nuisibles et maintiennent le recours aux produits phytopharmaceutiques et à d’autres types d’interventions à des niveaux justifiés des points de vue économique et environnemental, et réduisent ou limitent </a:t>
            </a:r>
            <a:r>
              <a:rPr lang="fr-FR" b="1" dirty="0"/>
              <a:t>au maximum </a:t>
            </a:r>
            <a:r>
              <a:rPr lang="fr-FR" dirty="0"/>
              <a:t>les risques pour la santé humaine et l’environnement. </a:t>
            </a:r>
            <a:r>
              <a:rPr lang="fr-FR" b="1" dirty="0"/>
              <a:t>La lutte intégrée contre les ennemis des cultures privilégie la croissance de cultures saines en veillant à perturber le moins possible les </a:t>
            </a:r>
            <a:r>
              <a:rPr lang="fr-FR" b="1" dirty="0" err="1"/>
              <a:t>agro-écosystèmes</a:t>
            </a:r>
            <a:r>
              <a:rPr lang="fr-FR" b="1" dirty="0"/>
              <a:t> et encourage les mécanismes naturels de lutte contre les ennemis des cultures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87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Article 3-8 de la directive  :</a:t>
            </a:r>
          </a:p>
          <a:p>
            <a:pPr marL="0" indent="0" algn="just">
              <a:buNone/>
            </a:pPr>
            <a:r>
              <a:rPr lang="fr-FR" dirty="0"/>
              <a:t> «</a:t>
            </a:r>
            <a:r>
              <a:rPr lang="fr-FR" b="1" dirty="0" err="1">
                <a:solidFill>
                  <a:srgbClr val="FF0000"/>
                </a:solidFill>
              </a:rPr>
              <a:t>méthodes</a:t>
            </a:r>
            <a:r>
              <a:rPr lang="fr-FR" b="1" dirty="0">
                <a:solidFill>
                  <a:srgbClr val="FF0000"/>
                </a:solidFill>
              </a:rPr>
              <a:t> non chimiques</a:t>
            </a:r>
            <a:r>
              <a:rPr lang="fr-FR" dirty="0"/>
              <a:t>», des </a:t>
            </a:r>
            <a:r>
              <a:rPr lang="fr-FR" dirty="0" err="1"/>
              <a:t>méthodes</a:t>
            </a:r>
            <a:r>
              <a:rPr lang="fr-FR" dirty="0"/>
              <a:t> de substitution aux pesticides chimiques pour la protection des plantes et la lutte contre les ennemis des cultures, </a:t>
            </a:r>
            <a:r>
              <a:rPr lang="fr-FR" dirty="0" err="1"/>
              <a:t>fondées</a:t>
            </a:r>
            <a:r>
              <a:rPr lang="fr-FR" dirty="0"/>
              <a:t> sur des techniques agronomiques telles que celles </a:t>
            </a:r>
            <a:r>
              <a:rPr lang="fr-FR" dirty="0" err="1"/>
              <a:t>visées</a:t>
            </a:r>
            <a:r>
              <a:rPr lang="fr-FR" dirty="0"/>
              <a:t> à l’annexe III, point 1, ou des </a:t>
            </a:r>
            <a:r>
              <a:rPr lang="fr-FR" dirty="0" err="1"/>
              <a:t>méthodes</a:t>
            </a:r>
            <a:r>
              <a:rPr lang="fr-FR" dirty="0"/>
              <a:t> physiques, </a:t>
            </a:r>
            <a:r>
              <a:rPr lang="fr-FR" dirty="0" err="1"/>
              <a:t>mécaniques</a:t>
            </a:r>
            <a:r>
              <a:rPr lang="fr-FR" dirty="0"/>
              <a:t> ou biologiques de lutte contre les ennemis des cultures;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224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>
                <a:solidFill>
                  <a:srgbClr val="0000FF"/>
                </a:solidFill>
              </a:rPr>
              <a:t>III –en guise de conclusion : l’émancipation à l’égard des pesticides ?</a:t>
            </a:r>
            <a:endParaRPr lang="fr-FR" sz="2800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Sortie de la dépendance ? </a:t>
            </a:r>
          </a:p>
          <a:p>
            <a:r>
              <a:rPr lang="fr-FR" dirty="0" smtClean="0"/>
              <a:t>Vision holistique – quelle approche juridique ? </a:t>
            </a:r>
          </a:p>
          <a:p>
            <a:r>
              <a:rPr lang="fr-FR" dirty="0" smtClean="0"/>
              <a:t>Incertitudes scientifiques- </a:t>
            </a:r>
            <a:r>
              <a:rPr lang="fr-FR" smtClean="0"/>
              <a:t>incertitudes juridiques ?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7636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termes du sujet</a:t>
            </a:r>
          </a:p>
          <a:p>
            <a:r>
              <a:rPr lang="fr-FR" dirty="0" smtClean="0"/>
              <a:t>Réponses</a:t>
            </a:r>
          </a:p>
          <a:p>
            <a:r>
              <a:rPr lang="fr-FR" dirty="0" smtClean="0"/>
              <a:t>Pesticides – produits phytopharmaceutiques et biocide</a:t>
            </a:r>
            <a:endParaRPr lang="fr-FR" dirty="0" smtClean="0"/>
          </a:p>
          <a:p>
            <a:r>
              <a:rPr lang="fr-FR" dirty="0" smtClean="0"/>
              <a:t>Risques : quels risques ? Le r</a:t>
            </a:r>
            <a:r>
              <a:rPr lang="fr-FR" dirty="0" smtClean="0"/>
              <a:t>ôle de conciliation du droit des différents intérêts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8022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pour votre attention</a:t>
            </a:r>
            <a:endParaRPr lang="fr-FR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rcRect t="7507" b="75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47354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2162" y="919134"/>
            <a:ext cx="7570787" cy="533147"/>
          </a:xfrm>
        </p:spPr>
        <p:txBody>
          <a:bodyPr/>
          <a:lstStyle/>
          <a:p>
            <a:pPr lvl="0"/>
            <a:r>
              <a:rPr lang="fr-FR" sz="2400" dirty="0" smtClean="0"/>
              <a:t>I-</a:t>
            </a:r>
            <a:r>
              <a:rPr lang="en-GB" sz="2400" b="1" dirty="0">
                <a:solidFill>
                  <a:srgbClr val="0000FF"/>
                </a:solidFill>
              </a:rPr>
              <a:t>La </a:t>
            </a:r>
            <a:r>
              <a:rPr lang="en-GB" sz="2400" b="1" dirty="0" err="1">
                <a:solidFill>
                  <a:srgbClr val="0000FF"/>
                </a:solidFill>
              </a:rPr>
              <a:t>réponse</a:t>
            </a:r>
            <a:r>
              <a:rPr lang="en-GB" sz="2400" b="1" dirty="0">
                <a:solidFill>
                  <a:srgbClr val="0000FF"/>
                </a:solidFill>
              </a:rPr>
              <a:t> du </a:t>
            </a:r>
            <a:r>
              <a:rPr lang="en-GB" sz="2400" b="1" dirty="0" err="1">
                <a:solidFill>
                  <a:srgbClr val="0000FF"/>
                </a:solidFill>
              </a:rPr>
              <a:t>droit</a:t>
            </a:r>
            <a:r>
              <a:rPr lang="en-GB" sz="2400" b="1" dirty="0">
                <a:solidFill>
                  <a:srgbClr val="0000FF"/>
                </a:solidFill>
              </a:rPr>
              <a:t> </a:t>
            </a:r>
            <a:r>
              <a:rPr lang="en-GB" sz="2400" b="1" dirty="0" err="1" smtClean="0">
                <a:solidFill>
                  <a:srgbClr val="0000FF"/>
                </a:solidFill>
              </a:rPr>
              <a:t>lors</a:t>
            </a:r>
            <a:r>
              <a:rPr lang="en-GB" sz="2400" b="1" dirty="0" smtClean="0">
                <a:solidFill>
                  <a:srgbClr val="0000FF"/>
                </a:solidFill>
              </a:rPr>
              <a:t> </a:t>
            </a:r>
            <a:r>
              <a:rPr lang="en-GB" sz="2400" b="1" dirty="0">
                <a:solidFill>
                  <a:srgbClr val="0000FF"/>
                </a:solidFill>
              </a:rPr>
              <a:t>de </a:t>
            </a:r>
            <a:r>
              <a:rPr lang="en-GB" sz="2400" b="1" dirty="0" err="1">
                <a:solidFill>
                  <a:srgbClr val="0000FF"/>
                </a:solidFill>
              </a:rPr>
              <a:t>l’autorisation</a:t>
            </a:r>
            <a:r>
              <a:rPr lang="en-GB" sz="2400" b="1" dirty="0">
                <a:solidFill>
                  <a:srgbClr val="0000FF"/>
                </a:solidFill>
              </a:rPr>
              <a:t> des </a:t>
            </a:r>
            <a:r>
              <a:rPr lang="en-GB" sz="2400" b="1" dirty="0" err="1">
                <a:solidFill>
                  <a:srgbClr val="0000FF"/>
                </a:solidFill>
              </a:rPr>
              <a:t>produits</a:t>
            </a:r>
            <a:r>
              <a:rPr lang="en-GB" sz="2400" b="1" dirty="0">
                <a:solidFill>
                  <a:srgbClr val="0000FF"/>
                </a:solidFill>
              </a:rPr>
              <a:t> </a:t>
            </a:r>
            <a:r>
              <a:rPr lang="en-GB" sz="2400" b="1" dirty="0" err="1">
                <a:solidFill>
                  <a:srgbClr val="0000FF"/>
                </a:solidFill>
              </a:rPr>
              <a:t>phytosanitaires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pas de prise en compte initiale des risques sanitaires et environnementaux dans les textes juridiques. </a:t>
            </a:r>
          </a:p>
          <a:p>
            <a:pPr algn="just"/>
            <a:r>
              <a:rPr lang="fr-FR" dirty="0" smtClean="0"/>
              <a:t>Une première prise en compte du risque : prise en compte des produits phyto les plus dangereux ( directives de 79 et 1991) sous la forme de listes de </a:t>
            </a:r>
            <a:r>
              <a:rPr lang="fr-FR" dirty="0" err="1" smtClean="0"/>
              <a:t>subtances</a:t>
            </a:r>
            <a:r>
              <a:rPr lang="fr-FR" dirty="0" smtClean="0"/>
              <a:t> actives interdites ou sous la forme de substances actives autorisées, lesquelles ont toutes été classées selon leur niveau de danger.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8317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Une prise en compte renforcée du risque :  le règlement de 2009.</a:t>
            </a:r>
          </a:p>
          <a:p>
            <a:pPr lvl="1"/>
            <a:r>
              <a:rPr lang="fr-FR" dirty="0" smtClean="0"/>
              <a:t>Conditions d’approbation des substances actives : les plus dangereuses ne peuvent </a:t>
            </a:r>
            <a:r>
              <a:rPr lang="fr-FR" dirty="0" smtClean="0"/>
              <a:t>être approuvées</a:t>
            </a:r>
          </a:p>
          <a:p>
            <a:pPr lvl="1"/>
            <a:r>
              <a:rPr lang="fr-FR" dirty="0" smtClean="0"/>
              <a:t>Les substances actives dont on envisage la substitution</a:t>
            </a:r>
          </a:p>
          <a:p>
            <a:pPr lvl="1"/>
            <a:r>
              <a:rPr lang="fr-FR" dirty="0" smtClean="0"/>
              <a:t>Prise en compte non plus seulement de la substance active mais également des autres composants des produits phyto : synergistes, </a:t>
            </a:r>
            <a:r>
              <a:rPr lang="fr-FR" dirty="0" err="1" smtClean="0"/>
              <a:t>phytoprotecteurs</a:t>
            </a:r>
            <a:r>
              <a:rPr lang="fr-FR" dirty="0" smtClean="0"/>
              <a:t>….</a:t>
            </a:r>
          </a:p>
          <a:p>
            <a:pPr lvl="1"/>
            <a:r>
              <a:rPr lang="fr-FR" dirty="0" smtClean="0"/>
              <a:t>Prise en compte de groupes vulnérables : femmes enceintes, enfants….</a:t>
            </a:r>
          </a:p>
        </p:txBody>
      </p:sp>
    </p:spTree>
    <p:extLst>
      <p:ext uri="{BB962C8B-B14F-4D97-AF65-F5344CB8AC3E}">
        <p14:creationId xmlns:p14="http://schemas.microsoft.com/office/powerpoint/2010/main" val="3820131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2162" y="1253366"/>
            <a:ext cx="7570787" cy="198916"/>
          </a:xfrm>
        </p:spPr>
        <p:txBody>
          <a:bodyPr/>
          <a:lstStyle/>
          <a:p>
            <a:r>
              <a:rPr lang="fr-FR" sz="2400" i="1" dirty="0">
                <a:solidFill>
                  <a:srgbClr val="0000FF"/>
                </a:solidFill>
              </a:rPr>
              <a:t>R</a:t>
            </a:r>
            <a:r>
              <a:rPr lang="fr-FR" sz="2400" i="1" dirty="0" smtClean="0">
                <a:solidFill>
                  <a:srgbClr val="0000FF"/>
                </a:solidFill>
              </a:rPr>
              <a:t>éalité </a:t>
            </a:r>
            <a:r>
              <a:rPr lang="fr-FR" sz="2400" i="1" dirty="0">
                <a:solidFill>
                  <a:srgbClr val="0000FF"/>
                </a:solidFill>
              </a:rPr>
              <a:t>de cette prise en compte juridique renforcée </a:t>
            </a:r>
            <a:r>
              <a:rPr lang="fr-FR" sz="2400" i="1" dirty="0" smtClean="0">
                <a:solidFill>
                  <a:srgbClr val="0000FF"/>
                </a:solidFill>
              </a:rPr>
              <a:t>?   </a:t>
            </a:r>
            <a:r>
              <a:rPr lang="fr-FR" sz="2400" dirty="0">
                <a:solidFill>
                  <a:srgbClr val="0000FF"/>
                </a:solidFill>
              </a:rPr>
              <a:t/>
            </a:r>
            <a:br>
              <a:rPr lang="fr-FR" sz="2400" dirty="0">
                <a:solidFill>
                  <a:srgbClr val="0000FF"/>
                </a:solidFill>
              </a:rPr>
            </a:br>
            <a:endParaRPr lang="fr-FR" sz="2400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-	 la finalité des PP/ efficacité et la place pour les substances moins risquées. (rappel définition produits phyto) : </a:t>
            </a:r>
            <a:r>
              <a:rPr lang="en-GB" b="1" dirty="0"/>
              <a:t>les substances de base </a:t>
            </a:r>
            <a:r>
              <a:rPr lang="en-GB" b="1" dirty="0" smtClean="0"/>
              <a:t>; </a:t>
            </a:r>
            <a:r>
              <a:rPr lang="en-GB" b="1" dirty="0"/>
              <a:t>les substances </a:t>
            </a:r>
            <a:r>
              <a:rPr lang="en-GB" b="1" dirty="0" err="1"/>
              <a:t>à</a:t>
            </a:r>
            <a:r>
              <a:rPr lang="en-GB" b="1" dirty="0"/>
              <a:t> </a:t>
            </a:r>
            <a:r>
              <a:rPr lang="en-GB" b="1" dirty="0" err="1"/>
              <a:t>faible</a:t>
            </a:r>
            <a:r>
              <a:rPr lang="en-GB" b="1" dirty="0"/>
              <a:t> </a:t>
            </a:r>
            <a:r>
              <a:rPr lang="en-GB" b="1" dirty="0" err="1" smtClean="0"/>
              <a:t>risque</a:t>
            </a:r>
            <a:r>
              <a:rPr lang="en-GB" b="1" dirty="0" smtClean="0"/>
              <a:t>. </a:t>
            </a:r>
          </a:p>
          <a:p>
            <a:r>
              <a:rPr lang="en-GB" b="1" dirty="0" smtClean="0"/>
              <a:t>- 	</a:t>
            </a:r>
            <a:r>
              <a:rPr lang="en-GB" b="1" dirty="0" err="1" smtClean="0"/>
              <a:t>l’évaluation</a:t>
            </a:r>
            <a:r>
              <a:rPr lang="en-GB" b="1" dirty="0" smtClean="0"/>
              <a:t> de la </a:t>
            </a:r>
            <a:r>
              <a:rPr lang="en-GB" b="1" dirty="0" err="1" smtClean="0"/>
              <a:t>dangerosité</a:t>
            </a:r>
            <a:r>
              <a:rPr lang="en-GB" b="1" dirty="0" smtClean="0"/>
              <a:t> / certitudes et </a:t>
            </a:r>
            <a:r>
              <a:rPr lang="en-GB" b="1" dirty="0" err="1" smtClean="0"/>
              <a:t>incertitudes</a:t>
            </a:r>
            <a:r>
              <a:rPr lang="en-GB" b="1" dirty="0" smtClean="0"/>
              <a:t> </a:t>
            </a:r>
            <a:r>
              <a:rPr lang="en-GB" b="1" dirty="0" err="1" smtClean="0"/>
              <a:t>scientifiques</a:t>
            </a:r>
            <a:r>
              <a:rPr lang="en-GB" b="1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4241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7725" y="274639"/>
            <a:ext cx="8154775" cy="6276286"/>
          </a:xfrm>
        </p:spPr>
        <p:txBody>
          <a:bodyPr>
            <a:normAutofit fontScale="55000" lnSpcReduction="2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Définition des produits phyto : ils sont définis principalement par leur usage </a:t>
            </a:r>
          </a:p>
          <a:p>
            <a:pPr marL="0" indent="0">
              <a:buNone/>
            </a:pPr>
            <a:r>
              <a:rPr lang="fr-FR" dirty="0" smtClean="0"/>
              <a:t>Selon l’article 2 du </a:t>
            </a:r>
            <a:r>
              <a:rPr lang="fr-FR" dirty="0" smtClean="0"/>
              <a:t>règlement</a:t>
            </a:r>
            <a:r>
              <a:rPr lang="fr-FR" dirty="0" smtClean="0"/>
              <a:t>(il)s’applique </a:t>
            </a:r>
            <a:r>
              <a:rPr lang="fr-FR" dirty="0"/>
              <a:t>aux produits, sous la forme dans laquelle ils sont </a:t>
            </a:r>
            <a:r>
              <a:rPr lang="fr-FR" dirty="0" err="1"/>
              <a:t>livrés</a:t>
            </a:r>
            <a:r>
              <a:rPr lang="fr-FR" dirty="0"/>
              <a:t> à l’utilisateur, </a:t>
            </a:r>
            <a:r>
              <a:rPr lang="fr-FR" dirty="0" err="1"/>
              <a:t>composés</a:t>
            </a:r>
            <a:r>
              <a:rPr lang="fr-FR" dirty="0"/>
              <a:t> de substances actives, </a:t>
            </a:r>
            <a:r>
              <a:rPr lang="fr-FR" dirty="0" err="1"/>
              <a:t>phytoprotecteurs</a:t>
            </a:r>
            <a:r>
              <a:rPr lang="fr-FR" dirty="0"/>
              <a:t> ou synergistes, ou en contenant, et </a:t>
            </a:r>
            <a:r>
              <a:rPr lang="fr-FR" dirty="0" err="1"/>
              <a:t>destinés</a:t>
            </a:r>
            <a:r>
              <a:rPr lang="fr-FR" dirty="0"/>
              <a:t> à l’un des usages suivants: </a:t>
            </a:r>
          </a:p>
          <a:p>
            <a:pPr marL="0" indent="0">
              <a:buNone/>
            </a:pPr>
            <a:r>
              <a:rPr lang="fr-FR" dirty="0"/>
              <a:t>a)  </a:t>
            </a:r>
            <a:r>
              <a:rPr lang="fr-FR" dirty="0" err="1"/>
              <a:t>protéger</a:t>
            </a:r>
            <a:r>
              <a:rPr lang="fr-FR" dirty="0"/>
              <a:t> les </a:t>
            </a:r>
            <a:r>
              <a:rPr lang="fr-FR" dirty="0" err="1"/>
              <a:t>végétaux</a:t>
            </a:r>
            <a:r>
              <a:rPr lang="fr-FR" dirty="0"/>
              <a:t> ou les produits </a:t>
            </a:r>
            <a:r>
              <a:rPr lang="fr-FR" dirty="0" err="1"/>
              <a:t>végétaux</a:t>
            </a:r>
            <a:r>
              <a:rPr lang="fr-FR" dirty="0"/>
              <a:t> contre tous les organismes nuisibles ou </a:t>
            </a:r>
            <a:r>
              <a:rPr lang="fr-FR" dirty="0" err="1"/>
              <a:t>prévenir</a:t>
            </a:r>
            <a:r>
              <a:rPr lang="fr-FR" dirty="0"/>
              <a:t> l’action de ceux-ci, sauf si ces produits sont </a:t>
            </a:r>
            <a:r>
              <a:rPr lang="fr-FR" dirty="0" err="1"/>
              <a:t>censés</a:t>
            </a:r>
            <a:r>
              <a:rPr lang="fr-FR" dirty="0"/>
              <a:t> </a:t>
            </a:r>
            <a:r>
              <a:rPr lang="fr-FR" dirty="0" err="1"/>
              <a:t>être</a:t>
            </a:r>
            <a:r>
              <a:rPr lang="fr-FR" dirty="0"/>
              <a:t> </a:t>
            </a:r>
            <a:r>
              <a:rPr lang="fr-FR" dirty="0" err="1"/>
              <a:t>utilisés</a:t>
            </a:r>
            <a:r>
              <a:rPr lang="fr-FR" dirty="0"/>
              <a:t> principalement pour des raisons d’</a:t>
            </a:r>
            <a:r>
              <a:rPr lang="fr-FR" dirty="0" err="1"/>
              <a:t>hygiène</a:t>
            </a:r>
            <a:r>
              <a:rPr lang="fr-FR" dirty="0"/>
              <a:t> </a:t>
            </a:r>
            <a:r>
              <a:rPr lang="fr-FR" dirty="0" err="1"/>
              <a:t>plutôt</a:t>
            </a:r>
            <a:r>
              <a:rPr lang="fr-FR" dirty="0"/>
              <a:t> que pour la protection des </a:t>
            </a:r>
            <a:r>
              <a:rPr lang="fr-FR" dirty="0" err="1"/>
              <a:t>vége</a:t>
            </a:r>
            <a:r>
              <a:rPr lang="fr-FR" dirty="0"/>
              <a:t>́­ taux ou des produits </a:t>
            </a:r>
            <a:r>
              <a:rPr lang="fr-FR" dirty="0" err="1"/>
              <a:t>végétaux</a:t>
            </a:r>
            <a:r>
              <a:rPr lang="fr-FR" dirty="0"/>
              <a:t>; </a:t>
            </a:r>
          </a:p>
          <a:p>
            <a:pPr marL="0" indent="0">
              <a:buNone/>
            </a:pPr>
            <a:r>
              <a:rPr lang="fr-FR" dirty="0"/>
              <a:t>b)  exercer une action sur les processus vitaux des </a:t>
            </a:r>
            <a:r>
              <a:rPr lang="fr-FR" dirty="0" err="1"/>
              <a:t>végétaux</a:t>
            </a:r>
            <a:r>
              <a:rPr lang="fr-FR" dirty="0"/>
              <a:t>, telles les substances, autres que les substances nutritives, </a:t>
            </a:r>
            <a:r>
              <a:rPr lang="fr-FR" dirty="0" err="1"/>
              <a:t>exerçant</a:t>
            </a:r>
            <a:r>
              <a:rPr lang="fr-FR" dirty="0"/>
              <a:t> une action sur leur croissance; </a:t>
            </a:r>
          </a:p>
          <a:p>
            <a:pPr marL="0" indent="0">
              <a:buNone/>
            </a:pPr>
            <a:r>
              <a:rPr lang="fr-FR" dirty="0"/>
              <a:t>c)  assurer la conservation des produits </a:t>
            </a:r>
            <a:r>
              <a:rPr lang="fr-FR" dirty="0" err="1"/>
              <a:t>végétaux</a:t>
            </a:r>
            <a:r>
              <a:rPr lang="fr-FR" dirty="0"/>
              <a:t>, pour autant que ces substances ou produits ne fassent pas l’objet de dispositions communautaires </a:t>
            </a:r>
            <a:r>
              <a:rPr lang="fr-FR" dirty="0" err="1"/>
              <a:t>particulières</a:t>
            </a:r>
            <a:r>
              <a:rPr lang="fr-FR" dirty="0"/>
              <a:t> concernant les agents conservateurs; </a:t>
            </a:r>
          </a:p>
          <a:p>
            <a:pPr marL="0" indent="0">
              <a:buNone/>
            </a:pPr>
            <a:r>
              <a:rPr lang="fr-FR" dirty="0"/>
              <a:t>d)  </a:t>
            </a:r>
            <a:r>
              <a:rPr lang="fr-FR" dirty="0" err="1"/>
              <a:t>détruire</a:t>
            </a:r>
            <a:r>
              <a:rPr lang="fr-FR" dirty="0"/>
              <a:t> les </a:t>
            </a:r>
            <a:r>
              <a:rPr lang="fr-FR" dirty="0" err="1"/>
              <a:t>végétaux</a:t>
            </a:r>
            <a:r>
              <a:rPr lang="fr-FR" dirty="0"/>
              <a:t> ou les parties de </a:t>
            </a:r>
            <a:r>
              <a:rPr lang="fr-FR" dirty="0" err="1"/>
              <a:t>végétaux</a:t>
            </a:r>
            <a:r>
              <a:rPr lang="fr-FR" dirty="0"/>
              <a:t> </a:t>
            </a:r>
            <a:r>
              <a:rPr lang="fr-FR" dirty="0" err="1"/>
              <a:t>indésirables</a:t>
            </a:r>
            <a:r>
              <a:rPr lang="fr-FR" dirty="0"/>
              <a:t>, à l’exception des algues à moins que les produits ne soient </a:t>
            </a:r>
            <a:r>
              <a:rPr lang="fr-FR" dirty="0" err="1"/>
              <a:t>appliqués</a:t>
            </a:r>
            <a:r>
              <a:rPr lang="fr-FR" dirty="0"/>
              <a:t> sur le sol ou l’eau pour </a:t>
            </a:r>
            <a:r>
              <a:rPr lang="fr-FR" dirty="0" err="1"/>
              <a:t>protéger</a:t>
            </a:r>
            <a:r>
              <a:rPr lang="fr-FR" dirty="0"/>
              <a:t> les </a:t>
            </a:r>
            <a:r>
              <a:rPr lang="fr-FR" dirty="0" err="1"/>
              <a:t>végétaux</a:t>
            </a:r>
            <a:r>
              <a:rPr lang="fr-FR" dirty="0"/>
              <a:t>; </a:t>
            </a:r>
          </a:p>
          <a:p>
            <a:pPr marL="0" indent="0">
              <a:buNone/>
            </a:pPr>
            <a:r>
              <a:rPr lang="fr-FR" dirty="0"/>
              <a:t>e)  freiner ou </a:t>
            </a:r>
            <a:r>
              <a:rPr lang="fr-FR" dirty="0" err="1"/>
              <a:t>prévenir</a:t>
            </a:r>
            <a:r>
              <a:rPr lang="fr-FR" dirty="0"/>
              <a:t> une croissance </a:t>
            </a:r>
            <a:r>
              <a:rPr lang="fr-FR" dirty="0" err="1"/>
              <a:t>indésirable</a:t>
            </a:r>
            <a:r>
              <a:rPr lang="fr-FR" dirty="0"/>
              <a:t> des </a:t>
            </a:r>
            <a:r>
              <a:rPr lang="fr-FR" dirty="0" err="1"/>
              <a:t>végétaux</a:t>
            </a:r>
            <a:r>
              <a:rPr lang="fr-FR" dirty="0"/>
              <a:t>, à l’exception des algues à moins que les produits ne soient </a:t>
            </a:r>
            <a:r>
              <a:rPr lang="fr-FR" dirty="0" err="1"/>
              <a:t>appliqués</a:t>
            </a:r>
            <a:r>
              <a:rPr lang="fr-FR" dirty="0"/>
              <a:t> sur le sol ou l’eau pour </a:t>
            </a:r>
            <a:r>
              <a:rPr lang="fr-FR" dirty="0" err="1"/>
              <a:t>protéger</a:t>
            </a:r>
            <a:r>
              <a:rPr lang="fr-FR" dirty="0"/>
              <a:t> les </a:t>
            </a:r>
            <a:r>
              <a:rPr lang="fr-FR" dirty="0" err="1"/>
              <a:t>végétaux</a:t>
            </a:r>
            <a:r>
              <a:rPr lang="fr-FR" dirty="0"/>
              <a:t>. 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8483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>
                <a:solidFill>
                  <a:srgbClr val="0000FF"/>
                </a:solidFill>
              </a:rPr>
              <a:t>Définition substance de base (art. 23 </a:t>
            </a:r>
            <a:r>
              <a:rPr lang="fr-FR" sz="2400" dirty="0" err="1" smtClean="0">
                <a:solidFill>
                  <a:srgbClr val="0000FF"/>
                </a:solidFill>
              </a:rPr>
              <a:t>régl</a:t>
            </a:r>
            <a:r>
              <a:rPr lang="fr-FR" sz="2400" dirty="0" smtClean="0">
                <a:solidFill>
                  <a:srgbClr val="0000FF"/>
                </a:solidFill>
              </a:rPr>
              <a:t>. 2009</a:t>
            </a:r>
            <a:r>
              <a:rPr lang="fr-FR" sz="2800" dirty="0" smtClean="0">
                <a:solidFill>
                  <a:srgbClr val="0000FF"/>
                </a:solidFill>
              </a:rPr>
              <a:t>)</a:t>
            </a:r>
            <a:endParaRPr lang="fr-FR" sz="2800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Aux fins des paragraphes 2 à 6</a:t>
            </a:r>
            <a:r>
              <a:rPr lang="fr-FR" b="1" dirty="0"/>
              <a:t>, une substance de base est une substance active</a:t>
            </a:r>
            <a:r>
              <a:rPr lang="fr-FR" dirty="0"/>
              <a:t>: </a:t>
            </a:r>
            <a:endParaRPr lang="fr-FR" dirty="0"/>
          </a:p>
          <a:p>
            <a:r>
              <a:rPr lang="fr-FR" dirty="0"/>
              <a:t>a)  qui n’est pas une substance </a:t>
            </a:r>
            <a:r>
              <a:rPr lang="fr-FR" dirty="0" err="1"/>
              <a:t>préoccupante</a:t>
            </a:r>
            <a:r>
              <a:rPr lang="fr-FR" dirty="0"/>
              <a:t>; et </a:t>
            </a:r>
            <a:endParaRPr lang="fr-FR" dirty="0"/>
          </a:p>
          <a:p>
            <a:r>
              <a:rPr lang="fr-FR" dirty="0"/>
              <a:t>b)  qui n’est pas </a:t>
            </a:r>
            <a:r>
              <a:rPr lang="fr-FR" dirty="0" err="1"/>
              <a:t>intrinsèquement</a:t>
            </a:r>
            <a:r>
              <a:rPr lang="fr-FR" dirty="0"/>
              <a:t> capable de provoquer des effets perturbateurs sur le </a:t>
            </a:r>
            <a:r>
              <a:rPr lang="fr-FR" dirty="0" err="1"/>
              <a:t>système</a:t>
            </a:r>
            <a:r>
              <a:rPr lang="fr-FR" dirty="0"/>
              <a:t> endocrinien, des effets neuro­ toxiques ou des effets </a:t>
            </a:r>
            <a:r>
              <a:rPr lang="fr-FR" dirty="0" err="1"/>
              <a:t>immunotoxiques</a:t>
            </a:r>
            <a:r>
              <a:rPr lang="fr-FR" dirty="0"/>
              <a:t>; et </a:t>
            </a:r>
            <a:endParaRPr lang="fr-FR" dirty="0"/>
          </a:p>
          <a:p>
            <a:r>
              <a:rPr lang="fr-FR" dirty="0"/>
              <a:t>c)  dont la destination principale n’est pas d’</a:t>
            </a:r>
            <a:r>
              <a:rPr lang="fr-FR" dirty="0" err="1"/>
              <a:t>être</a:t>
            </a:r>
            <a:r>
              <a:rPr lang="fr-FR" dirty="0"/>
              <a:t> </a:t>
            </a:r>
            <a:r>
              <a:rPr lang="fr-FR" dirty="0" err="1"/>
              <a:t>utilisée</a:t>
            </a:r>
            <a:r>
              <a:rPr lang="fr-FR" dirty="0"/>
              <a:t> à des fins phytosanitaires, mais qui est </a:t>
            </a:r>
            <a:r>
              <a:rPr lang="fr-FR" dirty="0" err="1"/>
              <a:t>néanmoins</a:t>
            </a:r>
            <a:r>
              <a:rPr lang="fr-FR" dirty="0"/>
              <a:t> utile dans la protection phytosanitaire, soit directement, soit dans un produit constitué par la substance et un simple diluant; et </a:t>
            </a:r>
            <a:endParaRPr lang="fr-FR" dirty="0"/>
          </a:p>
          <a:p>
            <a:r>
              <a:rPr lang="fr-FR" dirty="0"/>
              <a:t>d)  </a:t>
            </a:r>
            <a:r>
              <a:rPr lang="fr-FR" b="1" dirty="0"/>
              <a:t>qui n’est pas mise sur le marché en tant que produit phyto­ pharmaceutique</a:t>
            </a:r>
            <a:r>
              <a:rPr lang="fr-FR" dirty="0"/>
              <a:t>.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0083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>
                <a:solidFill>
                  <a:srgbClr val="0000FF"/>
                </a:solidFill>
              </a:rPr>
              <a:t>Définition substances à faibles risques (annexe II, pt 5 </a:t>
            </a:r>
            <a:r>
              <a:rPr lang="fr-FR" sz="2800" dirty="0" err="1" smtClean="0">
                <a:solidFill>
                  <a:srgbClr val="0000FF"/>
                </a:solidFill>
              </a:rPr>
              <a:t>Regl</a:t>
            </a:r>
            <a:r>
              <a:rPr lang="fr-FR" sz="2800" dirty="0" smtClean="0">
                <a:solidFill>
                  <a:srgbClr val="0000FF"/>
                </a:solidFill>
              </a:rPr>
              <a:t>. 2009)</a:t>
            </a:r>
            <a:endParaRPr lang="fr-FR" sz="2800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289611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Substances actives à faible risque </a:t>
            </a:r>
            <a:endParaRPr lang="fr-FR" dirty="0"/>
          </a:p>
          <a:p>
            <a:r>
              <a:rPr lang="fr-FR" dirty="0"/>
              <a:t>Une substance active n’est pas </a:t>
            </a:r>
            <a:r>
              <a:rPr lang="fr-FR" dirty="0" err="1"/>
              <a:t>considérée</a:t>
            </a:r>
            <a:r>
              <a:rPr lang="fr-FR" dirty="0"/>
              <a:t> comme une substance active à faible risque si, </a:t>
            </a:r>
            <a:r>
              <a:rPr lang="fr-FR" dirty="0" err="1"/>
              <a:t>conformément</a:t>
            </a:r>
            <a:r>
              <a:rPr lang="fr-FR" dirty="0"/>
              <a:t> aux dispositions du </a:t>
            </a:r>
            <a:r>
              <a:rPr lang="fr-FR" dirty="0" err="1"/>
              <a:t>règlement</a:t>
            </a:r>
            <a:r>
              <a:rPr lang="fr-FR" dirty="0"/>
              <a:t> (CE) no 1272/2008, elle est ou doit </a:t>
            </a:r>
            <a:r>
              <a:rPr lang="fr-FR" dirty="0" err="1"/>
              <a:t>être</a:t>
            </a:r>
            <a:r>
              <a:rPr lang="fr-FR" dirty="0"/>
              <a:t> </a:t>
            </a:r>
            <a:r>
              <a:rPr lang="fr-FR" dirty="0" err="1"/>
              <a:t>classée</a:t>
            </a:r>
            <a:r>
              <a:rPr lang="fr-FR" dirty="0"/>
              <a:t> dans au moins une des </a:t>
            </a:r>
            <a:r>
              <a:rPr lang="fr-FR" dirty="0" err="1"/>
              <a:t>catégories</a:t>
            </a:r>
            <a:r>
              <a:rPr lang="fr-FR" dirty="0"/>
              <a:t> suivantes: </a:t>
            </a:r>
            <a:endParaRPr lang="fr-FR" dirty="0"/>
          </a:p>
          <a:p>
            <a:r>
              <a:rPr lang="fr-FR" dirty="0"/>
              <a:t>— </a:t>
            </a:r>
            <a:r>
              <a:rPr lang="fr-FR" dirty="0" err="1"/>
              <a:t>cancérogène</a:t>
            </a:r>
            <a:r>
              <a:rPr lang="fr-FR" dirty="0"/>
              <a:t>,</a:t>
            </a:r>
            <a:br>
              <a:rPr lang="fr-FR" dirty="0"/>
            </a:br>
            <a:r>
              <a:rPr lang="fr-FR" dirty="0"/>
              <a:t>— </a:t>
            </a:r>
            <a:r>
              <a:rPr lang="fr-FR" dirty="0" err="1"/>
              <a:t>mutagène</a:t>
            </a:r>
            <a:r>
              <a:rPr lang="fr-FR" dirty="0"/>
              <a:t>,</a:t>
            </a:r>
            <a:br>
              <a:rPr lang="fr-FR" dirty="0"/>
            </a:br>
            <a:r>
              <a:rPr lang="fr-FR" dirty="0"/>
              <a:t>— toxique pour la reproduction,</a:t>
            </a:r>
            <a:br>
              <a:rPr lang="fr-FR" dirty="0"/>
            </a:br>
            <a:r>
              <a:rPr lang="fr-FR" dirty="0"/>
              <a:t>— produits chimiques sensibilisants, — </a:t>
            </a:r>
            <a:r>
              <a:rPr lang="fr-FR" dirty="0" err="1"/>
              <a:t>très</a:t>
            </a:r>
            <a:r>
              <a:rPr lang="fr-FR" dirty="0"/>
              <a:t> toxique ou toxique,</a:t>
            </a:r>
            <a:br>
              <a:rPr lang="fr-FR" dirty="0"/>
            </a:br>
            <a:r>
              <a:rPr lang="fr-FR" dirty="0"/>
              <a:t>— explosive,</a:t>
            </a:r>
            <a:br>
              <a:rPr lang="fr-FR" dirty="0"/>
            </a:br>
            <a:r>
              <a:rPr lang="fr-FR" dirty="0"/>
              <a:t>— corrosive.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3847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>
                <a:solidFill>
                  <a:srgbClr val="0000FF"/>
                </a:solidFill>
              </a:rPr>
              <a:t>Suite définition substances à faible risque</a:t>
            </a:r>
            <a:endParaRPr lang="fr-FR" sz="2800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Elle n’est en outre pas </a:t>
            </a:r>
            <a:r>
              <a:rPr lang="fr-FR" dirty="0" err="1"/>
              <a:t>considérée</a:t>
            </a:r>
            <a:r>
              <a:rPr lang="fr-FR" dirty="0"/>
              <a:t> comme une substance active à faible risque si: — elle est persistante (</a:t>
            </a:r>
            <a:r>
              <a:rPr lang="fr-FR" dirty="0" err="1"/>
              <a:t>durée</a:t>
            </a:r>
            <a:r>
              <a:rPr lang="fr-FR" dirty="0"/>
              <a:t> de demi-vie dans le sol </a:t>
            </a:r>
            <a:r>
              <a:rPr lang="fr-FR" dirty="0" err="1"/>
              <a:t>supérieure</a:t>
            </a:r>
            <a:r>
              <a:rPr lang="fr-FR" dirty="0"/>
              <a:t> à soixante jours), — le facteur de bioconcentration est </a:t>
            </a:r>
            <a:r>
              <a:rPr lang="fr-FR" dirty="0" err="1"/>
              <a:t>supérieur</a:t>
            </a:r>
            <a:r>
              <a:rPr lang="fr-FR" dirty="0"/>
              <a:t> à 100,</a:t>
            </a:r>
            <a:br>
              <a:rPr lang="fr-FR" dirty="0"/>
            </a:br>
            <a:r>
              <a:rPr lang="fr-FR" dirty="0"/>
              <a:t>— elle est </a:t>
            </a:r>
            <a:r>
              <a:rPr lang="fr-FR" dirty="0" err="1"/>
              <a:t>réputée</a:t>
            </a:r>
            <a:r>
              <a:rPr lang="fr-FR" dirty="0"/>
              <a:t> </a:t>
            </a:r>
            <a:r>
              <a:rPr lang="fr-FR" dirty="0" err="1"/>
              <a:t>être</a:t>
            </a:r>
            <a:r>
              <a:rPr lang="fr-FR" dirty="0"/>
              <a:t> un perturbateur endocrinien, ou </a:t>
            </a:r>
          </a:p>
          <a:p>
            <a:r>
              <a:rPr lang="fr-FR" dirty="0"/>
              <a:t>— elle a des effets neurotoxiques ou </a:t>
            </a:r>
            <a:r>
              <a:rPr lang="fr-FR" dirty="0" err="1"/>
              <a:t>immunotoxiques</a:t>
            </a:r>
            <a:r>
              <a:rPr lang="fr-FR" dirty="0"/>
              <a:t>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316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</a:majorFont>
      <a:minorFont>
        <a:latin typeface="Candara"/>
        <a:ea typeface=""/>
        <a:cs typeface=""/>
        <a:font script="Jpan" typeface="メイリオ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311</TotalTime>
  <Words>1165</Words>
  <Application>Microsoft Macintosh PowerPoint</Application>
  <PresentationFormat>Présentation à l'écran (4:3)</PresentationFormat>
  <Paragraphs>75</Paragraphs>
  <Slides>20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Infusion</vt:lpstr>
      <vt:lpstr>Quelles réponses du droit aux risques des pesticides ? </vt:lpstr>
      <vt:lpstr>Introduction</vt:lpstr>
      <vt:lpstr>I-La réponse du droit lors de l’autorisation des produits phytosanitaires </vt:lpstr>
      <vt:lpstr>Présentation PowerPoint</vt:lpstr>
      <vt:lpstr>Réalité de cette prise en compte juridique renforcée ?    </vt:lpstr>
      <vt:lpstr>Présentation PowerPoint</vt:lpstr>
      <vt:lpstr>Définition substance de base (art. 23 régl. 2009)</vt:lpstr>
      <vt:lpstr>Définition substances à faibles risques (annexe II, pt 5 Regl. 2009)</vt:lpstr>
      <vt:lpstr>Suite définition substances à faible risque</vt:lpstr>
      <vt:lpstr>Définition préparation naturelle peu préoccupante (art. L. 253-1 C. rur.)</vt:lpstr>
      <vt:lpstr>Définition produits de biocontrôle (loi d’avenir agricole)- art. L. 253-6 C. rur.)</vt:lpstr>
      <vt:lpstr>Réalité de cette prise en compte juridique renforcée ?    </vt:lpstr>
      <vt:lpstr>II-La réponse du droit lors de l’utilisation des pesticides. </vt:lpstr>
      <vt:lpstr>Présentation PowerPoint</vt:lpstr>
      <vt:lpstr>Présentation PowerPoint</vt:lpstr>
      <vt:lpstr>Présentation PowerPoint</vt:lpstr>
      <vt:lpstr>Une période charnière : Définitions méthodes alternatives </vt:lpstr>
      <vt:lpstr>Présentation PowerPoint</vt:lpstr>
      <vt:lpstr>III –en guise de conclusion : l’émancipation à l’égard des pesticides ?</vt:lpstr>
      <vt:lpstr>Merci pour votre attention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Quelles réponses du droit aux risques </dc:title>
  <dc:creator>Alexandra</dc:creator>
  <cp:lastModifiedBy>A. Langlais</cp:lastModifiedBy>
  <cp:revision>22</cp:revision>
  <dcterms:created xsi:type="dcterms:W3CDTF">2015-05-27T18:03:04Z</dcterms:created>
  <dcterms:modified xsi:type="dcterms:W3CDTF">2015-05-28T11:06:54Z</dcterms:modified>
</cp:coreProperties>
</file>